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57"/>
          </p14:sldIdLst>
        </p14:section>
        <p14:section name="Search for 3D Models" id="{6844172C-9703-4DC7-908A-C23538616A3C}">
          <p14:sldIdLst>
            <p14:sldId id="258"/>
            <p14:sldId id="259"/>
          </p14:sldIdLst>
        </p14:section>
        <p14:section name="Insert a 3D Model from a File" id="{66737F24-1C36-4DF4-A00F-927A3F1468AC}">
          <p14:sldIdLst>
            <p14:sldId id="260"/>
          </p14:sldIdLst>
        </p14:section>
        <p14:section name="Position and Rotate Your 3D Model" id="{A08F0015-E7F5-4E26-BBAF-AEE4F9A16AD2}">
          <p14:sldIdLst>
            <p14:sldId id="261"/>
            <p14:sldId id="262"/>
          </p14:sldIdLst>
        </p14:section>
        <p14:section name="Animate Your 3D Model" id="{B62868DA-F525-4AC5-9E3E-39ECA0154BBD}">
          <p14:sldIdLst/>
        </p14:section>
        <p14:section name="Learn More" id="{62756D7E-964E-493A-83A1-13BC0B6B5E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8" autoAdjust="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Wilson" userId="6fb1bd3c5e346431" providerId="LiveId" clId="{EEC7B3CB-E0B4-4727-9CD3-CBE13F4EE314}"/>
    <pc:docChg chg="custSel modSld">
      <pc:chgData name="Brian Wilson" userId="6fb1bd3c5e346431" providerId="LiveId" clId="{EEC7B3CB-E0B4-4727-9CD3-CBE13F4EE314}" dt="2021-06-09T19:51:11.697" v="116" actId="20577"/>
      <pc:docMkLst>
        <pc:docMk/>
      </pc:docMkLst>
      <pc:sldChg chg="modSp mod">
        <pc:chgData name="Brian Wilson" userId="6fb1bd3c5e346431" providerId="LiveId" clId="{EEC7B3CB-E0B4-4727-9CD3-CBE13F4EE314}" dt="2021-06-09T19:48:56.228" v="83" actId="20577"/>
        <pc:sldMkLst>
          <pc:docMk/>
          <pc:sldMk cId="225163801" sldId="258"/>
        </pc:sldMkLst>
        <pc:spChg chg="mod">
          <ac:chgData name="Brian Wilson" userId="6fb1bd3c5e346431" providerId="LiveId" clId="{EEC7B3CB-E0B4-4727-9CD3-CBE13F4EE314}" dt="2021-06-09T19:48:56.228" v="83" actId="20577"/>
          <ac:spMkLst>
            <pc:docMk/>
            <pc:sldMk cId="225163801" sldId="258"/>
            <ac:spMk id="8" creationId="{CAECCD50-D7D1-4A1C-9B8D-6AECA9BB2E65}"/>
          </ac:spMkLst>
        </pc:spChg>
      </pc:sldChg>
      <pc:sldChg chg="modSp mod">
        <pc:chgData name="Brian Wilson" userId="6fb1bd3c5e346431" providerId="LiveId" clId="{EEC7B3CB-E0B4-4727-9CD3-CBE13F4EE314}" dt="2021-06-09T19:51:11.697" v="116" actId="20577"/>
        <pc:sldMkLst>
          <pc:docMk/>
          <pc:sldMk cId="1997439054" sldId="259"/>
        </pc:sldMkLst>
        <pc:spChg chg="mod">
          <ac:chgData name="Brian Wilson" userId="6fb1bd3c5e346431" providerId="LiveId" clId="{EEC7B3CB-E0B4-4727-9CD3-CBE13F4EE314}" dt="2021-06-09T19:51:11.697" v="116" actId="20577"/>
          <ac:spMkLst>
            <pc:docMk/>
            <pc:sldMk cId="1997439054" sldId="259"/>
            <ac:spMk id="18" creationId="{C5070F0C-432A-4FDF-A65B-D2C5F472FD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7" name="Rectangle 6">
            <a:extLst>
              <a:ext uri="{FF2B5EF4-FFF2-40B4-BE49-F238E27FC236}">
                <a16:creationId xmlns:a16="http://schemas.microsoft.com/office/drawing/2014/main" id="{21C69D53-D190-459B-989F-EB4135E87BCF}"/>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E47E31E0-528E-4099-9E7F-5990BD40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247050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4E560-77BF-4D1A-B6E7-CD55CE12B1B8}"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307527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744E560-77BF-4D1A-B6E7-CD55CE12B1B8}"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415862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744E560-77BF-4D1A-B6E7-CD55CE12B1B8}"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9005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4E560-77BF-4D1A-B6E7-CD55CE12B1B8}"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3618888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44E560-77BF-4D1A-B6E7-CD55CE12B1B8}" type="datetimeFigureOut">
              <a:rPr lang="en-US" smtClean="0"/>
              <a:t>6/9/2021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352623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744E560-77BF-4D1A-B6E7-CD55CE12B1B8}" type="datetimeFigureOut">
              <a:rPr lang="en-US" smtClean="0"/>
              <a:t>6/9/2021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1261162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4E560-77BF-4D1A-B6E7-CD55CE12B1B8}"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1491782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44E560-77BF-4D1A-B6E7-CD55CE12B1B8}"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1020313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4828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055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8" name="Picture 7">
            <a:extLst>
              <a:ext uri="{FF2B5EF4-FFF2-40B4-BE49-F238E27FC236}">
                <a16:creationId xmlns:a16="http://schemas.microsoft.com/office/drawing/2014/main" id="{A4BE9AF7-0F26-4B1B-9524-1135E24EAD2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Tree>
    <p:extLst>
      <p:ext uri="{BB962C8B-B14F-4D97-AF65-F5344CB8AC3E}">
        <p14:creationId xmlns:p14="http://schemas.microsoft.com/office/powerpoint/2010/main" val="182865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4E560-77BF-4D1A-B6E7-CD55CE12B1B8}"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168013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44E560-77BF-4D1A-B6E7-CD55CE12B1B8}"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132045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44E560-77BF-4D1A-B6E7-CD55CE12B1B8}" type="datetimeFigureOut">
              <a:rPr lang="en-US" smtClean="0"/>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219444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
        <p:nvSpPr>
          <p:cNvPr id="8" name="Rectangle 7">
            <a:extLst>
              <a:ext uri="{FF2B5EF4-FFF2-40B4-BE49-F238E27FC236}">
                <a16:creationId xmlns:a16="http://schemas.microsoft.com/office/drawing/2014/main" id="{D3FAEAD5-0383-4997-8FFE-0BD4989EDE71}"/>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9" name="Straight Connector 8">
            <a:extLst>
              <a:ext uri="{FF2B5EF4-FFF2-40B4-BE49-F238E27FC236}">
                <a16:creationId xmlns:a16="http://schemas.microsoft.com/office/drawing/2014/main" id="{45FD826F-6529-414B-973A-16D76B3CA886}"/>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78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0389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744E560-77BF-4D1A-B6E7-CD55CE12B1B8}" type="datetimeFigureOut">
              <a:rPr lang="en-US" smtClean="0"/>
              <a:t>6/9/2021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303349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4E560-77BF-4D1A-B6E7-CD55CE12B1B8}"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9379A-16E2-4C4A-96D0-A52C442257E7}" type="slidenum">
              <a:rPr lang="en-US" smtClean="0"/>
              <a:t>‹#›</a:t>
            </a:fld>
            <a:endParaRPr lang="en-US"/>
          </a:p>
        </p:txBody>
      </p:sp>
    </p:spTree>
    <p:extLst>
      <p:ext uri="{BB962C8B-B14F-4D97-AF65-F5344CB8AC3E}">
        <p14:creationId xmlns:p14="http://schemas.microsoft.com/office/powerpoint/2010/main" val="26615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744E560-77BF-4D1A-B6E7-CD55CE12B1B8}" type="datetimeFigureOut">
              <a:rPr lang="en-US" smtClean="0"/>
              <a:t>6/9/2021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59379A-16E2-4C4A-96D0-A52C442257E7}" type="slidenum">
              <a:rPr lang="en-US" smtClean="0"/>
              <a:t>‹#›</a:t>
            </a:fld>
            <a:endParaRPr lang="en-US"/>
          </a:p>
        </p:txBody>
      </p:sp>
      <p:sp>
        <p:nvSpPr>
          <p:cNvPr id="13" name="Rectangle 12">
            <a:extLst>
              <a:ext uri="{FF2B5EF4-FFF2-40B4-BE49-F238E27FC236}">
                <a16:creationId xmlns:a16="http://schemas.microsoft.com/office/drawing/2014/main" id="{99456BCC-FC74-4F0E-A865-F70D99852874}"/>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5" name="Straight Connector 14">
            <a:extLst>
              <a:ext uri="{FF2B5EF4-FFF2-40B4-BE49-F238E27FC236}">
                <a16:creationId xmlns:a16="http://schemas.microsoft.com/office/drawing/2014/main" id="{B9979FE3-2173-4D13-BD5C-05F8A0047505}"/>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916772"/>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50" r:id="rId20"/>
    <p:sldLayoutId id="2147483663" r:id="rId21"/>
    <p:sldLayoutId id="2147483660" r:id="rId22"/>
    <p:sldLayoutId id="2147483662" r:id="rId23"/>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www.elasticmind.ca/innerpreneur/index.php/2011/05/05/exploring-peer-to-peer-mentorship/" TargetMode="External"/><Relationship Id="rId7" Type="http://schemas.openxmlformats.org/officeDocument/2006/relationships/hyperlink" Target="http://www.miss604.com/2016/09/september-is-big-brothers-big-sisters-month.html" TargetMode="Externa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hyperlink" Target="http://vimeo.com/95775962" TargetMode="External"/><Relationship Id="rId4" Type="http://schemas.openxmlformats.org/officeDocument/2006/relationships/image" Target="../media/image10.jpg"/><Relationship Id="rId9" Type="http://schemas.openxmlformats.org/officeDocument/2006/relationships/hyperlink" Target="http://theinappropriatehomeschooler.blogspot.co.uk/2013/09/the-key-to-successfully-homeschooling_19.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incondelemprendedor.es/mentoring-para-emprendedores/" TargetMode="External"/><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US" dirty="0" err="1"/>
              <a:t>Love,Lift,Lead</a:t>
            </a:r>
            <a:r>
              <a:rPr lang="en-US" dirty="0"/>
              <a:t> our kids into the future.</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p:txBody>
          <a:bodyPr/>
          <a:lstStyle/>
          <a:p>
            <a:r>
              <a:rPr lang="en-US" dirty="0"/>
              <a:t>The power of mentoring in todays times.</a:t>
            </a:r>
          </a:p>
          <a:p>
            <a:endParaRPr lang="en-US" dirty="0"/>
          </a:p>
        </p:txBody>
      </p:sp>
    </p:spTree>
    <p:extLst>
      <p:ext uri="{BB962C8B-B14F-4D97-AF65-F5344CB8AC3E}">
        <p14:creationId xmlns:p14="http://schemas.microsoft.com/office/powerpoint/2010/main" val="299758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152147CE-8D39-4D7C-9743-8FF5ECF56412}"/>
              </a:ext>
            </a:extLst>
          </p:cNvPr>
          <p:cNvSpPr>
            <a:spLocks noGrp="1"/>
          </p:cNvSpPr>
          <p:nvPr>
            <p:ph type="title"/>
          </p:nvPr>
        </p:nvSpPr>
        <p:spPr/>
        <p:txBody>
          <a:bodyPr/>
          <a:lstStyle/>
          <a:p>
            <a:r>
              <a:rPr lang="en-US" dirty="0">
                <a:solidFill>
                  <a:schemeClr val="bg1"/>
                </a:solidFill>
              </a:rPr>
              <a:t>Refuge</a:t>
            </a:r>
            <a:r>
              <a:rPr lang="en-US" dirty="0"/>
              <a:t> </a:t>
            </a:r>
            <a:r>
              <a:rPr lang="en-US" dirty="0">
                <a:solidFill>
                  <a:schemeClr val="bg1"/>
                </a:solidFill>
              </a:rPr>
              <a:t>mentoring</a:t>
            </a:r>
            <a:r>
              <a:rPr lang="en-US" dirty="0"/>
              <a:t> </a:t>
            </a:r>
            <a:r>
              <a:rPr lang="en-US" dirty="0">
                <a:solidFill>
                  <a:schemeClr val="bg1"/>
                </a:solidFill>
              </a:rPr>
              <a:t>program</a:t>
            </a:r>
          </a:p>
        </p:txBody>
      </p:sp>
      <p:pic>
        <p:nvPicPr>
          <p:cNvPr id="44" name="Picture 43">
            <a:extLst>
              <a:ext uri="{FF2B5EF4-FFF2-40B4-BE49-F238E27FC236}">
                <a16:creationId xmlns:a16="http://schemas.microsoft.com/office/drawing/2014/main" id="{C6C4CEF7-0AE4-4814-A4E2-35D088F637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040" y="1281232"/>
            <a:ext cx="3961803" cy="2748050"/>
          </a:xfrm>
          <a:prstGeom prst="rect">
            <a:avLst/>
          </a:prstGeom>
        </p:spPr>
      </p:pic>
      <p:pic>
        <p:nvPicPr>
          <p:cNvPr id="50" name="Picture 49">
            <a:extLst>
              <a:ext uri="{FF2B5EF4-FFF2-40B4-BE49-F238E27FC236}">
                <a16:creationId xmlns:a16="http://schemas.microsoft.com/office/drawing/2014/main" id="{6450C820-3FEE-4943-9955-62B0F193AC0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040" y="4109950"/>
            <a:ext cx="11861793" cy="2748050"/>
          </a:xfrm>
          <a:prstGeom prst="rect">
            <a:avLst/>
          </a:prstGeom>
        </p:spPr>
      </p:pic>
      <p:pic>
        <p:nvPicPr>
          <p:cNvPr id="56" name="Picture 55">
            <a:extLst>
              <a:ext uri="{FF2B5EF4-FFF2-40B4-BE49-F238E27FC236}">
                <a16:creationId xmlns:a16="http://schemas.microsoft.com/office/drawing/2014/main" id="{1D0ECABA-640A-40D0-9A82-EFA2AE7F94C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91249" y="1277058"/>
            <a:ext cx="4506583" cy="2892229"/>
          </a:xfrm>
          <a:prstGeom prst="rect">
            <a:avLst/>
          </a:prstGeom>
        </p:spPr>
      </p:pic>
      <p:pic>
        <p:nvPicPr>
          <p:cNvPr id="59" name="Picture 58">
            <a:extLst>
              <a:ext uri="{FF2B5EF4-FFF2-40B4-BE49-F238E27FC236}">
                <a16:creationId xmlns:a16="http://schemas.microsoft.com/office/drawing/2014/main" id="{BF9AEE97-F956-4658-91E0-16556C893B4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997842" y="1277058"/>
            <a:ext cx="3411615" cy="2871347"/>
          </a:xfrm>
          <a:prstGeom prst="rect">
            <a:avLst/>
          </a:prstGeom>
        </p:spPr>
      </p:pic>
    </p:spTree>
    <p:extLst>
      <p:ext uri="{BB962C8B-B14F-4D97-AF65-F5344CB8AC3E}">
        <p14:creationId xmlns:p14="http://schemas.microsoft.com/office/powerpoint/2010/main" val="3855108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AECCD50-D7D1-4A1C-9B8D-6AECA9BB2E65}"/>
              </a:ext>
            </a:extLst>
          </p:cNvPr>
          <p:cNvSpPr>
            <a:spLocks noGrp="1"/>
          </p:cNvSpPr>
          <p:nvPr>
            <p:ph idx="1"/>
          </p:nvPr>
        </p:nvSpPr>
        <p:spPr/>
        <p:txBody>
          <a:bodyPr>
            <a:normAutofit fontScale="92500"/>
          </a:bodyPr>
          <a:lstStyle/>
          <a:p>
            <a:r>
              <a:rPr lang="en-US" dirty="0">
                <a:solidFill>
                  <a:schemeClr val="accent1"/>
                </a:solidFill>
              </a:rPr>
              <a:t>Our mission is to reach kids of all ages along with their parents to help guide them in a Christian path to a better life through mentoring. The mentor team at Refuge is dedicated to help all children of God to succeed and reach their Goals and dreams. Through mentoring we can achieve many things to positively reenforce a child’s perspective on life. Along with  instilling life long values and skills.</a:t>
            </a:r>
          </a:p>
          <a:p>
            <a:r>
              <a:rPr lang="en-US" b="1" i="0" dirty="0">
                <a:solidFill>
                  <a:srgbClr val="202124"/>
                </a:solidFill>
                <a:effectLst/>
                <a:latin typeface="Roboto" panose="02000000000000000000" pitchFamily="2" charset="0"/>
              </a:rPr>
              <a:t>Mentorship</a:t>
            </a:r>
            <a:r>
              <a:rPr lang="en-US" b="0" i="0" dirty="0">
                <a:solidFill>
                  <a:srgbClr val="202124"/>
                </a:solidFill>
                <a:effectLst/>
                <a:latin typeface="Roboto" panose="02000000000000000000" pitchFamily="2" charset="0"/>
              </a:rPr>
              <a:t>,  Jesus mentored the Twelve—“his own who were in the world” (John 13:1)—to know him (and, through him, to know the Father) and to re-present God's love in the world. Even as he reminded them “servants are not greater than their master,” he washed their feet.</a:t>
            </a:r>
            <a:endParaRPr lang="en-US" dirty="0"/>
          </a:p>
          <a:p>
            <a:endParaRPr lang="en-US" dirty="0"/>
          </a:p>
        </p:txBody>
      </p:sp>
      <p:pic>
        <p:nvPicPr>
          <p:cNvPr id="15" name="Content Placeholder 14">
            <a:extLst>
              <a:ext uri="{FF2B5EF4-FFF2-40B4-BE49-F238E27FC236}">
                <a16:creationId xmlns:a16="http://schemas.microsoft.com/office/drawing/2014/main" id="{FC88BFCD-3BB1-4F32-9730-5AADCB675C7C}"/>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86941" y="1637414"/>
            <a:ext cx="7058948" cy="4093535"/>
          </a:xfrm>
        </p:spPr>
      </p:pic>
      <p:sp>
        <p:nvSpPr>
          <p:cNvPr id="4" name="Title 3">
            <a:extLst>
              <a:ext uri="{FF2B5EF4-FFF2-40B4-BE49-F238E27FC236}">
                <a16:creationId xmlns:a16="http://schemas.microsoft.com/office/drawing/2014/main" id="{9E7273F9-59F9-4FB3-9D34-82C64C4F8667}"/>
              </a:ext>
            </a:extLst>
          </p:cNvPr>
          <p:cNvSpPr>
            <a:spLocks noGrp="1"/>
          </p:cNvSpPr>
          <p:nvPr>
            <p:ph type="title"/>
          </p:nvPr>
        </p:nvSpPr>
        <p:spPr/>
        <p:txBody>
          <a:bodyPr/>
          <a:lstStyle/>
          <a:p>
            <a:r>
              <a:rPr lang="en-US" dirty="0">
                <a:solidFill>
                  <a:schemeClr val="bg1"/>
                </a:solidFill>
              </a:rPr>
              <a:t>Our</a:t>
            </a:r>
            <a:r>
              <a:rPr lang="en-US" dirty="0"/>
              <a:t> </a:t>
            </a:r>
            <a:r>
              <a:rPr lang="en-US" dirty="0">
                <a:solidFill>
                  <a:schemeClr val="bg1"/>
                </a:solidFill>
              </a:rPr>
              <a:t>mission</a:t>
            </a:r>
          </a:p>
        </p:txBody>
      </p:sp>
    </p:spTree>
    <p:extLst>
      <p:ext uri="{BB962C8B-B14F-4D97-AF65-F5344CB8AC3E}">
        <p14:creationId xmlns:p14="http://schemas.microsoft.com/office/powerpoint/2010/main" val="225163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p:txBody>
          <a:bodyPr/>
          <a:lstStyle/>
          <a:p>
            <a:r>
              <a:rPr lang="en-US" dirty="0">
                <a:solidFill>
                  <a:schemeClr val="bg1"/>
                </a:solidFill>
              </a:rPr>
              <a:t>Mentor</a:t>
            </a:r>
            <a:r>
              <a:rPr lang="en-US" dirty="0"/>
              <a:t> </a:t>
            </a:r>
            <a:r>
              <a:rPr lang="en-US" dirty="0">
                <a:solidFill>
                  <a:schemeClr val="bg1"/>
                </a:solidFill>
              </a:rPr>
              <a:t>Group</a:t>
            </a:r>
            <a:r>
              <a:rPr lang="en-US" dirty="0"/>
              <a:t> </a:t>
            </a:r>
            <a:r>
              <a:rPr lang="en-US" dirty="0">
                <a:solidFill>
                  <a:schemeClr val="bg1"/>
                </a:solidFill>
              </a:rPr>
              <a:t>Values</a:t>
            </a:r>
          </a:p>
        </p:txBody>
      </p:sp>
      <p:sp>
        <p:nvSpPr>
          <p:cNvPr id="18" name="TextBox 17">
            <a:extLst>
              <a:ext uri="{FF2B5EF4-FFF2-40B4-BE49-F238E27FC236}">
                <a16:creationId xmlns:a16="http://schemas.microsoft.com/office/drawing/2014/main" id="{C5070F0C-432A-4FDF-A65B-D2C5F472FD66}"/>
              </a:ext>
            </a:extLst>
          </p:cNvPr>
          <p:cNvSpPr txBox="1"/>
          <p:nvPr/>
        </p:nvSpPr>
        <p:spPr>
          <a:xfrm>
            <a:off x="1180214" y="2073349"/>
            <a:ext cx="5433237" cy="4247317"/>
          </a:xfrm>
          <a:prstGeom prst="rect">
            <a:avLst/>
          </a:prstGeom>
          <a:noFill/>
        </p:spPr>
        <p:txBody>
          <a:bodyPr wrap="square">
            <a:spAutoFit/>
          </a:bodyPr>
          <a:lstStyle/>
          <a:p>
            <a:pPr algn="l"/>
            <a:r>
              <a:rPr lang="en-US" b="1" i="0" dirty="0">
                <a:solidFill>
                  <a:srgbClr val="202124"/>
                </a:solidFill>
                <a:effectLst/>
                <a:latin typeface="Google Sans"/>
              </a:rPr>
              <a:t>The Values we explore and strive to live by are:</a:t>
            </a:r>
            <a:endParaRPr lang="en-US" b="0" i="0" dirty="0">
              <a:solidFill>
                <a:srgbClr val="202124"/>
              </a:solidFill>
              <a:effectLst/>
              <a:latin typeface="Google Sans"/>
            </a:endParaRPr>
          </a:p>
          <a:p>
            <a:pPr algn="l">
              <a:buFont typeface="Arial" panose="020B0604020202020204" pitchFamily="34" charset="0"/>
              <a:buChar char="•"/>
            </a:pPr>
            <a:r>
              <a:rPr lang="en-US" dirty="0">
                <a:solidFill>
                  <a:srgbClr val="202124"/>
                </a:solidFill>
                <a:latin typeface="Roboto" panose="02000000000000000000" pitchFamily="2" charset="0"/>
              </a:rPr>
              <a:t>L</a:t>
            </a:r>
            <a:r>
              <a:rPr lang="en-US" b="0" i="0" dirty="0">
                <a:solidFill>
                  <a:srgbClr val="202124"/>
                </a:solidFill>
                <a:effectLst/>
                <a:latin typeface="Roboto" panose="02000000000000000000" pitchFamily="2" charset="0"/>
              </a:rPr>
              <a:t>ove</a:t>
            </a:r>
          </a:p>
          <a:p>
            <a:pPr algn="l">
              <a:buFont typeface="Arial" panose="020B0604020202020204" pitchFamily="34" charset="0"/>
              <a:buChar char="•"/>
            </a:pPr>
            <a:r>
              <a:rPr lang="en-US" b="0" i="0" dirty="0">
                <a:solidFill>
                  <a:srgbClr val="202124"/>
                </a:solidFill>
                <a:effectLst/>
                <a:latin typeface="Roboto" panose="02000000000000000000" pitchFamily="2" charset="0"/>
              </a:rPr>
              <a:t>Thankfulness.</a:t>
            </a:r>
          </a:p>
          <a:p>
            <a:pPr algn="l">
              <a:buFont typeface="Arial" panose="020B0604020202020204" pitchFamily="34" charset="0"/>
              <a:buChar char="•"/>
            </a:pPr>
            <a:r>
              <a:rPr lang="en-US" b="0" i="0" dirty="0">
                <a:solidFill>
                  <a:srgbClr val="202124"/>
                </a:solidFill>
                <a:effectLst/>
                <a:latin typeface="Roboto" panose="02000000000000000000" pitchFamily="2" charset="0"/>
              </a:rPr>
              <a:t>Compassion.</a:t>
            </a:r>
          </a:p>
          <a:p>
            <a:pPr algn="l">
              <a:buFont typeface="Arial" panose="020B0604020202020204" pitchFamily="34" charset="0"/>
              <a:buChar char="•"/>
            </a:pPr>
            <a:r>
              <a:rPr lang="en-US" b="0" i="0" dirty="0">
                <a:solidFill>
                  <a:srgbClr val="202124"/>
                </a:solidFill>
                <a:effectLst/>
                <a:latin typeface="Roboto" panose="02000000000000000000" pitchFamily="2" charset="0"/>
              </a:rPr>
              <a:t>Endurance.</a:t>
            </a:r>
          </a:p>
          <a:p>
            <a:pPr algn="l">
              <a:buFont typeface="Arial" panose="020B0604020202020204" pitchFamily="34" charset="0"/>
              <a:buChar char="•"/>
            </a:pPr>
            <a:r>
              <a:rPr lang="en-US" b="0" i="0" dirty="0">
                <a:solidFill>
                  <a:srgbClr val="202124"/>
                </a:solidFill>
                <a:effectLst/>
                <a:latin typeface="Roboto" panose="02000000000000000000" pitchFamily="2" charset="0"/>
              </a:rPr>
              <a:t>Creativity.</a:t>
            </a:r>
          </a:p>
          <a:p>
            <a:pPr algn="l">
              <a:buFont typeface="Arial" panose="020B0604020202020204" pitchFamily="34" charset="0"/>
              <a:buChar char="•"/>
            </a:pPr>
            <a:r>
              <a:rPr lang="en-US" dirty="0">
                <a:solidFill>
                  <a:srgbClr val="202124"/>
                </a:solidFill>
                <a:latin typeface="Roboto" panose="02000000000000000000" pitchFamily="2" charset="0"/>
              </a:rPr>
              <a:t>Service to others</a:t>
            </a:r>
            <a:endParaRPr lang="en-US" b="0" i="0" dirty="0">
              <a:solidFill>
                <a:srgbClr val="202124"/>
              </a:solidFill>
              <a:effectLst/>
              <a:latin typeface="Roboto" panose="02000000000000000000" pitchFamily="2" charset="0"/>
            </a:endParaRPr>
          </a:p>
          <a:p>
            <a:pPr algn="l">
              <a:buFont typeface="Arial" panose="020B0604020202020204" pitchFamily="34" charset="0"/>
              <a:buChar char="•"/>
            </a:pPr>
            <a:r>
              <a:rPr lang="en-US" b="0" i="0" dirty="0">
                <a:solidFill>
                  <a:srgbClr val="202124"/>
                </a:solidFill>
                <a:effectLst/>
                <a:latin typeface="Roboto" panose="02000000000000000000" pitchFamily="2" charset="0"/>
              </a:rPr>
              <a:t>Peace.</a:t>
            </a:r>
          </a:p>
          <a:p>
            <a:pPr algn="l">
              <a:buFont typeface="Arial" panose="020B0604020202020204" pitchFamily="34" charset="0"/>
              <a:buChar char="•"/>
            </a:pPr>
            <a:r>
              <a:rPr lang="en-US" b="0" i="0" dirty="0">
                <a:solidFill>
                  <a:srgbClr val="202124"/>
                </a:solidFill>
                <a:effectLst/>
                <a:latin typeface="Roboto" panose="02000000000000000000" pitchFamily="2" charset="0"/>
              </a:rPr>
              <a:t>Wisdom.</a:t>
            </a:r>
          </a:p>
          <a:p>
            <a:pPr algn="l">
              <a:buFont typeface="Arial" panose="020B0604020202020204" pitchFamily="34" charset="0"/>
              <a:buChar char="•"/>
            </a:pPr>
            <a:r>
              <a:rPr lang="en-US" dirty="0">
                <a:solidFill>
                  <a:srgbClr val="202124"/>
                </a:solidFill>
                <a:latin typeface="Roboto" panose="02000000000000000000" pitchFamily="2" charset="0"/>
              </a:rPr>
              <a:t> Learning</a:t>
            </a:r>
          </a:p>
          <a:p>
            <a:pPr algn="l">
              <a:buFont typeface="Arial" panose="020B0604020202020204" pitchFamily="34" charset="0"/>
              <a:buChar char="•"/>
            </a:pPr>
            <a:r>
              <a:rPr lang="en-US" b="0" i="0" dirty="0">
                <a:solidFill>
                  <a:srgbClr val="202124"/>
                </a:solidFill>
                <a:effectLst/>
                <a:latin typeface="Roboto" panose="02000000000000000000" pitchFamily="2" charset="0"/>
              </a:rPr>
              <a:t> </a:t>
            </a:r>
            <a:r>
              <a:rPr lang="en-US" dirty="0">
                <a:solidFill>
                  <a:srgbClr val="202124"/>
                </a:solidFill>
                <a:latin typeface="Roboto" panose="02000000000000000000" pitchFamily="2" charset="0"/>
              </a:rPr>
              <a:t>E</a:t>
            </a:r>
            <a:r>
              <a:rPr lang="en-US" b="0" i="0" dirty="0">
                <a:solidFill>
                  <a:srgbClr val="202124"/>
                </a:solidFill>
                <a:effectLst/>
                <a:latin typeface="Roboto" panose="02000000000000000000" pitchFamily="2" charset="0"/>
              </a:rPr>
              <a:t>ducating </a:t>
            </a:r>
          </a:p>
          <a:p>
            <a:pPr algn="l">
              <a:buFont typeface="Arial" panose="020B0604020202020204" pitchFamily="34" charset="0"/>
              <a:buChar char="•"/>
            </a:pPr>
            <a:r>
              <a:rPr lang="en-US" dirty="0">
                <a:solidFill>
                  <a:srgbClr val="202124"/>
                </a:solidFill>
                <a:latin typeface="Roboto" panose="02000000000000000000" pitchFamily="2" charset="0"/>
              </a:rPr>
              <a:t> Empathy</a:t>
            </a:r>
          </a:p>
          <a:p>
            <a:pPr algn="l">
              <a:buFont typeface="Arial" panose="020B0604020202020204" pitchFamily="34" charset="0"/>
              <a:buChar char="•"/>
            </a:pPr>
            <a:r>
              <a:rPr lang="en-US" b="0" i="0" dirty="0">
                <a:solidFill>
                  <a:srgbClr val="202124"/>
                </a:solidFill>
                <a:effectLst/>
                <a:latin typeface="Roboto" panose="02000000000000000000" pitchFamily="2" charset="0"/>
              </a:rPr>
              <a:t> </a:t>
            </a:r>
            <a:r>
              <a:rPr lang="en-US" dirty="0">
                <a:solidFill>
                  <a:srgbClr val="202124"/>
                </a:solidFill>
                <a:latin typeface="Roboto" panose="02000000000000000000" pitchFamily="2" charset="0"/>
              </a:rPr>
              <a:t>P</a:t>
            </a:r>
            <a:r>
              <a:rPr lang="en-US" b="0" i="0" dirty="0">
                <a:solidFill>
                  <a:srgbClr val="202124"/>
                </a:solidFill>
                <a:effectLst/>
                <a:latin typeface="Roboto" panose="02000000000000000000" pitchFamily="2" charset="0"/>
              </a:rPr>
              <a:t>ositivity</a:t>
            </a:r>
          </a:p>
          <a:p>
            <a:pPr algn="l">
              <a:buFont typeface="Arial" panose="020B0604020202020204" pitchFamily="34" charset="0"/>
              <a:buChar char="•"/>
            </a:pPr>
            <a:endParaRPr lang="en-US" b="0" i="0" dirty="0">
              <a:solidFill>
                <a:srgbClr val="202124"/>
              </a:solidFill>
              <a:effectLst/>
              <a:latin typeface="Roboto" panose="02000000000000000000" pitchFamily="2" charset="0"/>
            </a:endParaRPr>
          </a:p>
          <a:p>
            <a:pPr algn="l"/>
            <a:endParaRPr lang="en-US"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1997439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E622-B204-4BAA-A73B-2ED70B230E0F}"/>
              </a:ext>
            </a:extLst>
          </p:cNvPr>
          <p:cNvSpPr>
            <a:spLocks noGrp="1"/>
          </p:cNvSpPr>
          <p:nvPr>
            <p:ph type="title"/>
          </p:nvPr>
        </p:nvSpPr>
        <p:spPr/>
        <p:txBody>
          <a:bodyPr/>
          <a:lstStyle/>
          <a:p>
            <a:r>
              <a:rPr lang="en-US" dirty="0">
                <a:solidFill>
                  <a:schemeClr val="bg1"/>
                </a:solidFill>
              </a:rPr>
              <a:t>Refuge mentor team sign up sheet</a:t>
            </a:r>
          </a:p>
        </p:txBody>
      </p:sp>
      <p:sp>
        <p:nvSpPr>
          <p:cNvPr id="3" name="Rectangle 2">
            <a:extLst>
              <a:ext uri="{FF2B5EF4-FFF2-40B4-BE49-F238E27FC236}">
                <a16:creationId xmlns:a16="http://schemas.microsoft.com/office/drawing/2014/main" id="{6E41D473-73BD-403B-8CC7-EDE9320AD735}"/>
              </a:ext>
              <a:ext uri="{C183D7F6-B498-43B3-948B-1728B52AA6E4}">
                <adec:decorative xmlns:adec="http://schemas.microsoft.com/office/drawing/2017/decorative" val="1"/>
              </a:ext>
            </a:extLst>
          </p:cNvPr>
          <p:cNvSpPr/>
          <p:nvPr/>
        </p:nvSpPr>
        <p:spPr>
          <a:xfrm>
            <a:off x="5638675" y="1518115"/>
            <a:ext cx="5721170" cy="1866468"/>
          </a:xfrm>
          <a:prstGeom prst="rect">
            <a:avLst/>
          </a:prstGeom>
          <a:solidFill>
            <a:srgbClr val="F5F5F5"/>
          </a:solidFill>
          <a:ln>
            <a:noFill/>
          </a:ln>
          <a:effectLst>
            <a:outerShdw blurRad="1270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20747CAC-F3CB-4212-A786-9FB8FC4E1599}"/>
              </a:ext>
              <a:ext uri="{C183D7F6-B498-43B3-948B-1728B52AA6E4}">
                <adec:decorative xmlns:adec="http://schemas.microsoft.com/office/drawing/2017/decorative" val="1"/>
              </a:ext>
            </a:extLst>
          </p:cNvPr>
          <p:cNvSpPr/>
          <p:nvPr/>
        </p:nvSpPr>
        <p:spPr>
          <a:xfrm>
            <a:off x="5268629" y="2868230"/>
            <a:ext cx="6318174" cy="640080"/>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DA5D818A-6772-4140-9BA1-3E5C4AC85004}"/>
              </a:ext>
              <a:ext uri="{C183D7F6-B498-43B3-948B-1728B52AA6E4}">
                <adec:decorative xmlns:adec="http://schemas.microsoft.com/office/drawing/2017/decorative" val="1"/>
              </a:ext>
            </a:extLst>
          </p:cNvPr>
          <p:cNvSpPr/>
          <p:nvPr/>
        </p:nvSpPr>
        <p:spPr>
          <a:xfrm rot="16200000">
            <a:off x="10017084" y="1839905"/>
            <a:ext cx="1866468" cy="894830"/>
          </a:xfrm>
          <a:prstGeom prst="rect">
            <a:avLst/>
          </a:prstGeom>
          <a:gradFill flip="none" rotWithShape="1">
            <a:gsLst>
              <a:gs pos="0">
                <a:srgbClr val="F5F5F5">
                  <a:alpha val="0"/>
                </a:srgbClr>
              </a:gs>
              <a:gs pos="100000">
                <a:srgbClr val="F5F5F5"/>
              </a:gs>
              <a:gs pos="58000">
                <a:srgbClr val="F5F5F5">
                  <a:alpha val="8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graphicFrame>
        <p:nvGraphicFramePr>
          <p:cNvPr id="17" name="Table 17">
            <a:extLst>
              <a:ext uri="{FF2B5EF4-FFF2-40B4-BE49-F238E27FC236}">
                <a16:creationId xmlns:a16="http://schemas.microsoft.com/office/drawing/2014/main" id="{D8205092-DF0E-48BE-82EE-0E719A000FF8}"/>
              </a:ext>
            </a:extLst>
          </p:cNvPr>
          <p:cNvGraphicFramePr>
            <a:graphicFrameLocks noGrp="1"/>
          </p:cNvGraphicFramePr>
          <p:nvPr>
            <p:extLst>
              <p:ext uri="{D42A27DB-BD31-4B8C-83A1-F6EECF244321}">
                <p14:modId xmlns:p14="http://schemas.microsoft.com/office/powerpoint/2010/main" val="1999214775"/>
              </p:ext>
            </p:extLst>
          </p:nvPr>
        </p:nvGraphicFramePr>
        <p:xfrm>
          <a:off x="457746" y="1853248"/>
          <a:ext cx="11161502" cy="3782008"/>
        </p:xfrm>
        <a:graphic>
          <a:graphicData uri="http://schemas.openxmlformats.org/drawingml/2006/table">
            <a:tbl>
              <a:tblPr firstRow="1" bandRow="1">
                <a:tableStyleId>{5C22544A-7EE6-4342-B048-85BDC9FD1C3A}</a:tableStyleId>
              </a:tblPr>
              <a:tblGrid>
                <a:gridCol w="5580751">
                  <a:extLst>
                    <a:ext uri="{9D8B030D-6E8A-4147-A177-3AD203B41FA5}">
                      <a16:colId xmlns:a16="http://schemas.microsoft.com/office/drawing/2014/main" val="3027832778"/>
                    </a:ext>
                  </a:extLst>
                </a:gridCol>
                <a:gridCol w="5580751">
                  <a:extLst>
                    <a:ext uri="{9D8B030D-6E8A-4147-A177-3AD203B41FA5}">
                      <a16:colId xmlns:a16="http://schemas.microsoft.com/office/drawing/2014/main" val="3247851098"/>
                    </a:ext>
                  </a:extLst>
                </a:gridCol>
              </a:tblGrid>
              <a:tr h="482453">
                <a:tc>
                  <a:txBody>
                    <a:bodyPr/>
                    <a:lstStyle/>
                    <a:p>
                      <a:endParaRPr lang="en-US" dirty="0">
                        <a:solidFill>
                          <a:schemeClr val="accent2"/>
                        </a:solidFill>
                      </a:endParaRPr>
                    </a:p>
                  </a:txBody>
                  <a:tcPr>
                    <a:solidFill>
                      <a:schemeClr val="tx1"/>
                    </a:solidFill>
                  </a:tcPr>
                </a:tc>
                <a:tc>
                  <a:txBody>
                    <a:bodyPr/>
                    <a:lstStyle/>
                    <a:p>
                      <a:endParaRPr lang="en-US"/>
                    </a:p>
                  </a:txBody>
                  <a:tcPr>
                    <a:solidFill>
                      <a:schemeClr val="tx1"/>
                    </a:solidFill>
                  </a:tcPr>
                </a:tc>
                <a:extLst>
                  <a:ext uri="{0D108BD9-81ED-4DB2-BD59-A6C34878D82A}">
                    <a16:rowId xmlns:a16="http://schemas.microsoft.com/office/drawing/2014/main" val="1417172138"/>
                  </a:ext>
                </a:extLst>
              </a:tr>
              <a:tr h="482453">
                <a:tc>
                  <a:txBody>
                    <a:bodyPr/>
                    <a:lstStyle/>
                    <a:p>
                      <a:endParaRPr lang="en-US" dirty="0"/>
                    </a:p>
                  </a:txBody>
                  <a:tcPr>
                    <a:solidFill>
                      <a:schemeClr val="tx1"/>
                    </a:solidFill>
                  </a:tcPr>
                </a:tc>
                <a:tc>
                  <a:txBody>
                    <a:bodyPr/>
                    <a:lstStyle/>
                    <a:p>
                      <a:endParaRPr lang="en-US"/>
                    </a:p>
                  </a:txBody>
                  <a:tcPr>
                    <a:solidFill>
                      <a:schemeClr val="tx1"/>
                    </a:solidFill>
                  </a:tcPr>
                </a:tc>
                <a:extLst>
                  <a:ext uri="{0D108BD9-81ED-4DB2-BD59-A6C34878D82A}">
                    <a16:rowId xmlns:a16="http://schemas.microsoft.com/office/drawing/2014/main" val="1743800265"/>
                  </a:ext>
                </a:extLst>
              </a:tr>
              <a:tr h="482453">
                <a:tc>
                  <a:txBody>
                    <a:bodyPr/>
                    <a:lstStyle/>
                    <a:p>
                      <a:endParaRPr lang="en-US"/>
                    </a:p>
                  </a:txBody>
                  <a:tcPr>
                    <a:solidFill>
                      <a:schemeClr val="tx1"/>
                    </a:solidFill>
                  </a:tcPr>
                </a:tc>
                <a:tc>
                  <a:txBody>
                    <a:bodyPr/>
                    <a:lstStyle/>
                    <a:p>
                      <a:endParaRPr lang="en-US"/>
                    </a:p>
                  </a:txBody>
                  <a:tcPr>
                    <a:solidFill>
                      <a:schemeClr val="tx1"/>
                    </a:solidFill>
                  </a:tcPr>
                </a:tc>
                <a:extLst>
                  <a:ext uri="{0D108BD9-81ED-4DB2-BD59-A6C34878D82A}">
                    <a16:rowId xmlns:a16="http://schemas.microsoft.com/office/drawing/2014/main" val="3104069796"/>
                  </a:ext>
                </a:extLst>
              </a:tr>
              <a:tr h="482453">
                <a:tc>
                  <a:txBody>
                    <a:bodyPr/>
                    <a:lstStyle/>
                    <a:p>
                      <a:endParaRPr lang="en-US"/>
                    </a:p>
                  </a:txBody>
                  <a:tcPr>
                    <a:solidFill>
                      <a:schemeClr val="tx1"/>
                    </a:solidFill>
                  </a:tcPr>
                </a:tc>
                <a:tc>
                  <a:txBody>
                    <a:bodyPr/>
                    <a:lstStyle/>
                    <a:p>
                      <a:endParaRPr lang="en-US"/>
                    </a:p>
                  </a:txBody>
                  <a:tcPr>
                    <a:solidFill>
                      <a:schemeClr val="tx1"/>
                    </a:solidFill>
                  </a:tcPr>
                </a:tc>
                <a:extLst>
                  <a:ext uri="{0D108BD9-81ED-4DB2-BD59-A6C34878D82A}">
                    <a16:rowId xmlns:a16="http://schemas.microsoft.com/office/drawing/2014/main" val="1333589660"/>
                  </a:ext>
                </a:extLst>
              </a:tr>
              <a:tr h="482453">
                <a:tc>
                  <a:txBody>
                    <a:bodyPr/>
                    <a:lstStyle/>
                    <a:p>
                      <a:endParaRPr lang="en-US"/>
                    </a:p>
                  </a:txBody>
                  <a:tcPr>
                    <a:solidFill>
                      <a:schemeClr val="tx1"/>
                    </a:solidFill>
                  </a:tcPr>
                </a:tc>
                <a:tc>
                  <a:txBody>
                    <a:bodyPr/>
                    <a:lstStyle/>
                    <a:p>
                      <a:endParaRPr lang="en-US"/>
                    </a:p>
                  </a:txBody>
                  <a:tcPr>
                    <a:solidFill>
                      <a:schemeClr val="tx1"/>
                    </a:solidFill>
                  </a:tcPr>
                </a:tc>
                <a:extLst>
                  <a:ext uri="{0D108BD9-81ED-4DB2-BD59-A6C34878D82A}">
                    <a16:rowId xmlns:a16="http://schemas.microsoft.com/office/drawing/2014/main" val="3092929138"/>
                  </a:ext>
                </a:extLst>
              </a:tr>
              <a:tr h="482453">
                <a:tc>
                  <a:txBody>
                    <a:bodyPr/>
                    <a:lstStyle/>
                    <a:p>
                      <a:endParaRPr lang="en-US"/>
                    </a:p>
                  </a:txBody>
                  <a:tcPr>
                    <a:solidFill>
                      <a:schemeClr val="tx1"/>
                    </a:solidFill>
                  </a:tcPr>
                </a:tc>
                <a:tc>
                  <a:txBody>
                    <a:bodyPr/>
                    <a:lstStyle/>
                    <a:p>
                      <a:endParaRPr lang="en-US"/>
                    </a:p>
                  </a:txBody>
                  <a:tcPr>
                    <a:solidFill>
                      <a:schemeClr val="tx1"/>
                    </a:solidFill>
                  </a:tcPr>
                </a:tc>
                <a:extLst>
                  <a:ext uri="{0D108BD9-81ED-4DB2-BD59-A6C34878D82A}">
                    <a16:rowId xmlns:a16="http://schemas.microsoft.com/office/drawing/2014/main" val="2746927875"/>
                  </a:ext>
                </a:extLst>
              </a:tr>
              <a:tr h="482453">
                <a:tc>
                  <a:txBody>
                    <a:bodyPr/>
                    <a:lstStyle/>
                    <a:p>
                      <a:endParaRPr lang="en-US"/>
                    </a:p>
                  </a:txBody>
                  <a:tcPr>
                    <a:solidFill>
                      <a:schemeClr val="tx1"/>
                    </a:solidFill>
                  </a:tcPr>
                </a:tc>
                <a:tc>
                  <a:txBody>
                    <a:bodyPr/>
                    <a:lstStyle/>
                    <a:p>
                      <a:endParaRPr lang="en-US"/>
                    </a:p>
                  </a:txBody>
                  <a:tcPr>
                    <a:solidFill>
                      <a:schemeClr val="tx1"/>
                    </a:solidFill>
                  </a:tcPr>
                </a:tc>
                <a:extLst>
                  <a:ext uri="{0D108BD9-81ED-4DB2-BD59-A6C34878D82A}">
                    <a16:rowId xmlns:a16="http://schemas.microsoft.com/office/drawing/2014/main" val="2317637703"/>
                  </a:ext>
                </a:extLst>
              </a:tr>
              <a:tr h="404837">
                <a:tc>
                  <a:txBody>
                    <a:bodyPr/>
                    <a:lstStyle/>
                    <a:p>
                      <a:endParaRPr lang="en-US"/>
                    </a:p>
                  </a:txBody>
                  <a:tcPr>
                    <a:solidFill>
                      <a:schemeClr val="tx1"/>
                    </a:solidFill>
                  </a:tcPr>
                </a:tc>
                <a:tc>
                  <a:txBody>
                    <a:bodyPr/>
                    <a:lstStyle/>
                    <a:p>
                      <a:endParaRPr lang="en-US" dirty="0"/>
                    </a:p>
                  </a:txBody>
                  <a:tcPr>
                    <a:solidFill>
                      <a:schemeClr val="tx1"/>
                    </a:solidFill>
                  </a:tcPr>
                </a:tc>
                <a:extLst>
                  <a:ext uri="{0D108BD9-81ED-4DB2-BD59-A6C34878D82A}">
                    <a16:rowId xmlns:a16="http://schemas.microsoft.com/office/drawing/2014/main" val="645378001"/>
                  </a:ext>
                </a:extLst>
              </a:tr>
            </a:tbl>
          </a:graphicData>
        </a:graphic>
      </p:graphicFrame>
      <p:graphicFrame>
        <p:nvGraphicFramePr>
          <p:cNvPr id="18" name="Table 18">
            <a:extLst>
              <a:ext uri="{FF2B5EF4-FFF2-40B4-BE49-F238E27FC236}">
                <a16:creationId xmlns:a16="http://schemas.microsoft.com/office/drawing/2014/main" id="{0E35DB1E-C9FF-45D6-91DD-F29053D1D8CD}"/>
              </a:ext>
            </a:extLst>
          </p:cNvPr>
          <p:cNvGraphicFramePr>
            <a:graphicFrameLocks noGrp="1"/>
          </p:cNvGraphicFramePr>
          <p:nvPr>
            <p:extLst>
              <p:ext uri="{D42A27DB-BD31-4B8C-83A1-F6EECF244321}">
                <p14:modId xmlns:p14="http://schemas.microsoft.com/office/powerpoint/2010/main" val="2586079868"/>
              </p:ext>
            </p:extLst>
          </p:nvPr>
        </p:nvGraphicFramePr>
        <p:xfrm>
          <a:off x="457746" y="1853248"/>
          <a:ext cx="11161504" cy="3782016"/>
        </p:xfrm>
        <a:graphic>
          <a:graphicData uri="http://schemas.openxmlformats.org/drawingml/2006/table">
            <a:tbl>
              <a:tblPr firstRow="1" bandRow="1">
                <a:tableStyleId>{5C22544A-7EE6-4342-B048-85BDC9FD1C3A}</a:tableStyleId>
              </a:tblPr>
              <a:tblGrid>
                <a:gridCol w="2790376">
                  <a:extLst>
                    <a:ext uri="{9D8B030D-6E8A-4147-A177-3AD203B41FA5}">
                      <a16:colId xmlns:a16="http://schemas.microsoft.com/office/drawing/2014/main" val="4020026759"/>
                    </a:ext>
                  </a:extLst>
                </a:gridCol>
                <a:gridCol w="2790376">
                  <a:extLst>
                    <a:ext uri="{9D8B030D-6E8A-4147-A177-3AD203B41FA5}">
                      <a16:colId xmlns:a16="http://schemas.microsoft.com/office/drawing/2014/main" val="3096388621"/>
                    </a:ext>
                  </a:extLst>
                </a:gridCol>
                <a:gridCol w="2790376">
                  <a:extLst>
                    <a:ext uri="{9D8B030D-6E8A-4147-A177-3AD203B41FA5}">
                      <a16:colId xmlns:a16="http://schemas.microsoft.com/office/drawing/2014/main" val="3663099812"/>
                    </a:ext>
                  </a:extLst>
                </a:gridCol>
                <a:gridCol w="2790376">
                  <a:extLst>
                    <a:ext uri="{9D8B030D-6E8A-4147-A177-3AD203B41FA5}">
                      <a16:colId xmlns:a16="http://schemas.microsoft.com/office/drawing/2014/main" val="4109237087"/>
                    </a:ext>
                  </a:extLst>
                </a:gridCol>
              </a:tblGrid>
              <a:tr h="4727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11392166"/>
                  </a:ext>
                </a:extLst>
              </a:tr>
              <a:tr h="4727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77277750"/>
                  </a:ext>
                </a:extLst>
              </a:tr>
              <a:tr h="4727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32303624"/>
                  </a:ext>
                </a:extLst>
              </a:tr>
              <a:tr h="4727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57456010"/>
                  </a:ext>
                </a:extLst>
              </a:tr>
              <a:tr h="4727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29655066"/>
                  </a:ext>
                </a:extLst>
              </a:tr>
              <a:tr h="4727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87321777"/>
                  </a:ext>
                </a:extLst>
              </a:tr>
              <a:tr h="4727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8008342"/>
                  </a:ext>
                </a:extLst>
              </a:tr>
              <a:tr h="4727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38434830"/>
                  </a:ext>
                </a:extLst>
              </a:tr>
            </a:tbl>
          </a:graphicData>
        </a:graphic>
      </p:graphicFrame>
    </p:spTree>
    <p:extLst>
      <p:ext uri="{BB962C8B-B14F-4D97-AF65-F5344CB8AC3E}">
        <p14:creationId xmlns:p14="http://schemas.microsoft.com/office/powerpoint/2010/main" val="3665633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lstStyle/>
          <a:p>
            <a:r>
              <a:rPr lang="en-US" dirty="0">
                <a:solidFill>
                  <a:schemeClr val="bg1"/>
                </a:solidFill>
              </a:rPr>
              <a:t>Refuge Mentoring opportunities </a:t>
            </a: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graphicFrame>
        <p:nvGraphicFramePr>
          <p:cNvPr id="16" name="Table 29">
            <a:extLst>
              <a:ext uri="{FF2B5EF4-FFF2-40B4-BE49-F238E27FC236}">
                <a16:creationId xmlns:a16="http://schemas.microsoft.com/office/drawing/2014/main" id="{2AAFB925-22C2-43D6-B927-1A65F042E376}"/>
              </a:ext>
            </a:extLst>
          </p:cNvPr>
          <p:cNvGraphicFramePr>
            <a:graphicFrameLocks noGrp="1"/>
          </p:cNvGraphicFramePr>
          <p:nvPr>
            <p:extLst>
              <p:ext uri="{D42A27DB-BD31-4B8C-83A1-F6EECF244321}">
                <p14:modId xmlns:p14="http://schemas.microsoft.com/office/powerpoint/2010/main" val="2024233971"/>
              </p:ext>
            </p:extLst>
          </p:nvPr>
        </p:nvGraphicFramePr>
        <p:xfrm>
          <a:off x="604433" y="1658679"/>
          <a:ext cx="11102013" cy="4705708"/>
        </p:xfrm>
        <a:graphic>
          <a:graphicData uri="http://schemas.openxmlformats.org/drawingml/2006/table">
            <a:tbl>
              <a:tblPr firstRow="1" bandRow="1">
                <a:tableStyleId>{5C22544A-7EE6-4342-B048-85BDC9FD1C3A}</a:tableStyleId>
              </a:tblPr>
              <a:tblGrid>
                <a:gridCol w="3700671">
                  <a:extLst>
                    <a:ext uri="{9D8B030D-6E8A-4147-A177-3AD203B41FA5}">
                      <a16:colId xmlns:a16="http://schemas.microsoft.com/office/drawing/2014/main" val="3201507328"/>
                    </a:ext>
                  </a:extLst>
                </a:gridCol>
                <a:gridCol w="3700671">
                  <a:extLst>
                    <a:ext uri="{9D8B030D-6E8A-4147-A177-3AD203B41FA5}">
                      <a16:colId xmlns:a16="http://schemas.microsoft.com/office/drawing/2014/main" val="1504648284"/>
                    </a:ext>
                  </a:extLst>
                </a:gridCol>
                <a:gridCol w="3700671">
                  <a:extLst>
                    <a:ext uri="{9D8B030D-6E8A-4147-A177-3AD203B41FA5}">
                      <a16:colId xmlns:a16="http://schemas.microsoft.com/office/drawing/2014/main" val="2563681866"/>
                    </a:ext>
                  </a:extLst>
                </a:gridCol>
              </a:tblGrid>
              <a:tr h="580804">
                <a:tc>
                  <a:txBody>
                    <a:bodyPr/>
                    <a:lstStyle/>
                    <a:p>
                      <a:r>
                        <a:rPr lang="en-US" dirty="0"/>
                        <a:t>Bible Teachings</a:t>
                      </a:r>
                    </a:p>
                  </a:txBody>
                  <a:tcPr/>
                </a:tc>
                <a:tc>
                  <a:txBody>
                    <a:bodyPr/>
                    <a:lstStyle/>
                    <a:p>
                      <a:r>
                        <a:rPr lang="en-US" dirty="0"/>
                        <a:t>Hospice Grief</a:t>
                      </a:r>
                    </a:p>
                  </a:txBody>
                  <a:tcPr/>
                </a:tc>
                <a:tc>
                  <a:txBody>
                    <a:bodyPr/>
                    <a:lstStyle/>
                    <a:p>
                      <a:r>
                        <a:rPr lang="en-US" dirty="0"/>
                        <a:t>Nursery (at church service)</a:t>
                      </a:r>
                    </a:p>
                  </a:txBody>
                  <a:tcPr/>
                </a:tc>
                <a:extLst>
                  <a:ext uri="{0D108BD9-81ED-4DB2-BD59-A6C34878D82A}">
                    <a16:rowId xmlns:a16="http://schemas.microsoft.com/office/drawing/2014/main" val="512620581"/>
                  </a:ext>
                </a:extLst>
              </a:tr>
              <a:tr h="580804">
                <a:tc>
                  <a:txBody>
                    <a:bodyPr/>
                    <a:lstStyle/>
                    <a:p>
                      <a:r>
                        <a:rPr lang="en-US" dirty="0"/>
                        <a:t>Help with school</a:t>
                      </a:r>
                    </a:p>
                  </a:txBody>
                  <a:tcPr/>
                </a:tc>
                <a:tc>
                  <a:txBody>
                    <a:bodyPr/>
                    <a:lstStyle/>
                    <a:p>
                      <a:r>
                        <a:rPr lang="en-US" dirty="0"/>
                        <a:t>Mental health issues</a:t>
                      </a:r>
                    </a:p>
                  </a:txBody>
                  <a:tcPr/>
                </a:tc>
                <a:tc>
                  <a:txBody>
                    <a:bodyPr/>
                    <a:lstStyle/>
                    <a:p>
                      <a:endParaRPr lang="en-US"/>
                    </a:p>
                  </a:txBody>
                  <a:tcPr/>
                </a:tc>
                <a:extLst>
                  <a:ext uri="{0D108BD9-81ED-4DB2-BD59-A6C34878D82A}">
                    <a16:rowId xmlns:a16="http://schemas.microsoft.com/office/drawing/2014/main" val="2715379839"/>
                  </a:ext>
                </a:extLst>
              </a:tr>
              <a:tr h="580804">
                <a:tc>
                  <a:txBody>
                    <a:bodyPr/>
                    <a:lstStyle/>
                    <a:p>
                      <a:r>
                        <a:rPr lang="en-US" dirty="0"/>
                        <a:t>Counseling</a:t>
                      </a:r>
                    </a:p>
                  </a:txBody>
                  <a:tcPr/>
                </a:tc>
                <a:tc>
                  <a:txBody>
                    <a:bodyPr/>
                    <a:lstStyle/>
                    <a:p>
                      <a:r>
                        <a:rPr lang="en-US" dirty="0"/>
                        <a:t>International groups</a:t>
                      </a:r>
                    </a:p>
                  </a:txBody>
                  <a:tcPr/>
                </a:tc>
                <a:tc>
                  <a:txBody>
                    <a:bodyPr/>
                    <a:lstStyle/>
                    <a:p>
                      <a:endParaRPr lang="en-US"/>
                    </a:p>
                  </a:txBody>
                  <a:tcPr/>
                </a:tc>
                <a:extLst>
                  <a:ext uri="{0D108BD9-81ED-4DB2-BD59-A6C34878D82A}">
                    <a16:rowId xmlns:a16="http://schemas.microsoft.com/office/drawing/2014/main" val="60740752"/>
                  </a:ext>
                </a:extLst>
              </a:tr>
              <a:tr h="580804">
                <a:tc>
                  <a:txBody>
                    <a:bodyPr/>
                    <a:lstStyle/>
                    <a:p>
                      <a:r>
                        <a:rPr lang="en-US" dirty="0"/>
                        <a:t>Fishing trips</a:t>
                      </a:r>
                    </a:p>
                  </a:txBody>
                  <a:tcPr/>
                </a:tc>
                <a:tc>
                  <a:txBody>
                    <a:bodyPr/>
                    <a:lstStyle/>
                    <a:p>
                      <a:r>
                        <a:rPr lang="en-US" dirty="0"/>
                        <a:t>Faith walking (pain group)</a:t>
                      </a:r>
                    </a:p>
                  </a:txBody>
                  <a:tcPr/>
                </a:tc>
                <a:tc>
                  <a:txBody>
                    <a:bodyPr/>
                    <a:lstStyle/>
                    <a:p>
                      <a:endParaRPr lang="en-US"/>
                    </a:p>
                  </a:txBody>
                  <a:tcPr/>
                </a:tc>
                <a:extLst>
                  <a:ext uri="{0D108BD9-81ED-4DB2-BD59-A6C34878D82A}">
                    <a16:rowId xmlns:a16="http://schemas.microsoft.com/office/drawing/2014/main" val="2577602970"/>
                  </a:ext>
                </a:extLst>
              </a:tr>
              <a:tr h="580804">
                <a:tc>
                  <a:txBody>
                    <a:bodyPr/>
                    <a:lstStyle/>
                    <a:p>
                      <a:r>
                        <a:rPr lang="en-US" dirty="0"/>
                        <a:t>Gardening </a:t>
                      </a:r>
                    </a:p>
                  </a:txBody>
                  <a:tcPr/>
                </a:tc>
                <a:tc>
                  <a:txBody>
                    <a:bodyPr/>
                    <a:lstStyle/>
                    <a:p>
                      <a:r>
                        <a:rPr lang="en-US" dirty="0"/>
                        <a:t>Crochet group</a:t>
                      </a:r>
                    </a:p>
                  </a:txBody>
                  <a:tcPr/>
                </a:tc>
                <a:tc>
                  <a:txBody>
                    <a:bodyPr/>
                    <a:lstStyle/>
                    <a:p>
                      <a:endParaRPr lang="en-US"/>
                    </a:p>
                  </a:txBody>
                  <a:tcPr/>
                </a:tc>
                <a:extLst>
                  <a:ext uri="{0D108BD9-81ED-4DB2-BD59-A6C34878D82A}">
                    <a16:rowId xmlns:a16="http://schemas.microsoft.com/office/drawing/2014/main" val="180799347"/>
                  </a:ext>
                </a:extLst>
              </a:tr>
              <a:tr h="580804">
                <a:tc>
                  <a:txBody>
                    <a:bodyPr/>
                    <a:lstStyle/>
                    <a:p>
                      <a:r>
                        <a:rPr lang="en-US" dirty="0"/>
                        <a:t>Youth groups</a:t>
                      </a:r>
                    </a:p>
                  </a:txBody>
                  <a:tcPr/>
                </a:tc>
                <a:tc>
                  <a:txBody>
                    <a:bodyPr/>
                    <a:lstStyle/>
                    <a:p>
                      <a:r>
                        <a:rPr lang="en-US" dirty="0"/>
                        <a:t>College entrance guidance</a:t>
                      </a:r>
                    </a:p>
                  </a:txBody>
                  <a:tcPr/>
                </a:tc>
                <a:tc>
                  <a:txBody>
                    <a:bodyPr/>
                    <a:lstStyle/>
                    <a:p>
                      <a:endParaRPr lang="en-US"/>
                    </a:p>
                  </a:txBody>
                  <a:tcPr/>
                </a:tc>
                <a:extLst>
                  <a:ext uri="{0D108BD9-81ED-4DB2-BD59-A6C34878D82A}">
                    <a16:rowId xmlns:a16="http://schemas.microsoft.com/office/drawing/2014/main" val="3677148086"/>
                  </a:ext>
                </a:extLst>
              </a:tr>
              <a:tr h="580804">
                <a:tc>
                  <a:txBody>
                    <a:bodyPr/>
                    <a:lstStyle/>
                    <a:p>
                      <a:r>
                        <a:rPr lang="en-US" dirty="0"/>
                        <a:t>Bullying </a:t>
                      </a:r>
                    </a:p>
                  </a:txBody>
                  <a:tcPr/>
                </a:tc>
                <a:tc>
                  <a:txBody>
                    <a:bodyPr/>
                    <a:lstStyle/>
                    <a:p>
                      <a:r>
                        <a:rPr lang="en-US" dirty="0"/>
                        <a:t>Job placement assistance</a:t>
                      </a:r>
                    </a:p>
                  </a:txBody>
                  <a:tcPr/>
                </a:tc>
                <a:tc>
                  <a:txBody>
                    <a:bodyPr/>
                    <a:lstStyle/>
                    <a:p>
                      <a:endParaRPr lang="en-US"/>
                    </a:p>
                  </a:txBody>
                  <a:tcPr/>
                </a:tc>
                <a:extLst>
                  <a:ext uri="{0D108BD9-81ED-4DB2-BD59-A6C34878D82A}">
                    <a16:rowId xmlns:a16="http://schemas.microsoft.com/office/drawing/2014/main" val="1055872232"/>
                  </a:ext>
                </a:extLst>
              </a:tr>
              <a:tr h="580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Biblical 12 step group</a:t>
                      </a:r>
                    </a:p>
                    <a:p>
                      <a:endParaRPr lang="en-US" dirty="0"/>
                    </a:p>
                  </a:txBody>
                  <a:tcPr/>
                </a:tc>
                <a:tc>
                  <a:txBody>
                    <a:bodyPr/>
                    <a:lstStyle/>
                    <a:p>
                      <a:r>
                        <a:rPr lang="en-US" dirty="0"/>
                        <a:t>Suicide counseling </a:t>
                      </a:r>
                    </a:p>
                  </a:txBody>
                  <a:tcPr/>
                </a:tc>
                <a:tc>
                  <a:txBody>
                    <a:bodyPr/>
                    <a:lstStyle/>
                    <a:p>
                      <a:endParaRPr lang="en-US" dirty="0"/>
                    </a:p>
                  </a:txBody>
                  <a:tcPr/>
                </a:tc>
                <a:extLst>
                  <a:ext uri="{0D108BD9-81ED-4DB2-BD59-A6C34878D82A}">
                    <a16:rowId xmlns:a16="http://schemas.microsoft.com/office/drawing/2014/main" val="1141668951"/>
                  </a:ext>
                </a:extLst>
              </a:tr>
            </a:tbl>
          </a:graphicData>
        </a:graphic>
      </p:graphicFrame>
    </p:spTree>
    <p:extLst>
      <p:ext uri="{BB962C8B-B14F-4D97-AF65-F5344CB8AC3E}">
        <p14:creationId xmlns:p14="http://schemas.microsoft.com/office/powerpoint/2010/main" val="1969584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DCA4533-FE69-4F10-AA6E-8E86B7243DE3}"/>
              </a:ext>
            </a:extLst>
          </p:cNvPr>
          <p:cNvSpPr>
            <a:spLocks noGrp="1"/>
          </p:cNvSpPr>
          <p:nvPr>
            <p:ph type="title"/>
          </p:nvPr>
        </p:nvSpPr>
        <p:spPr/>
        <p:txBody>
          <a:bodyPr/>
          <a:lstStyle/>
          <a:p>
            <a:r>
              <a:rPr lang="en-US" dirty="0">
                <a:solidFill>
                  <a:schemeClr val="bg1"/>
                </a:solidFill>
              </a:rPr>
              <a:t>Refuge vision and guidelines</a:t>
            </a:r>
          </a:p>
        </p:txBody>
      </p:sp>
      <p:sp>
        <p:nvSpPr>
          <p:cNvPr id="19" name="Rectangle 2">
            <a:extLst>
              <a:ext uri="{FF2B5EF4-FFF2-40B4-BE49-F238E27FC236}">
                <a16:creationId xmlns:a16="http://schemas.microsoft.com/office/drawing/2014/main" id="{8F7BBCC8-B17E-46C7-8023-8CECA79011DF}"/>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a:extLst>
              <a:ext uri="{FF2B5EF4-FFF2-40B4-BE49-F238E27FC236}">
                <a16:creationId xmlns:a16="http://schemas.microsoft.com/office/drawing/2014/main" id="{EBFB9749-833A-4B5E-82BC-DB6134E0AC8B}"/>
              </a:ext>
            </a:extLst>
          </p:cNvPr>
          <p:cNvPicPr>
            <a:picLocks noChangeAspect="1"/>
          </p:cNvPicPr>
          <p:nvPr/>
        </p:nvPicPr>
        <p:blipFill>
          <a:blip r:embed="rId2"/>
          <a:stretch>
            <a:fillRect/>
          </a:stretch>
        </p:blipFill>
        <p:spPr>
          <a:xfrm>
            <a:off x="287078" y="1334312"/>
            <a:ext cx="11557591" cy="5342935"/>
          </a:xfrm>
          <a:prstGeom prst="rect">
            <a:avLst/>
          </a:prstGeom>
        </p:spPr>
      </p:pic>
    </p:spTree>
    <p:extLst>
      <p:ext uri="{BB962C8B-B14F-4D97-AF65-F5344CB8AC3E}">
        <p14:creationId xmlns:p14="http://schemas.microsoft.com/office/powerpoint/2010/main" val="1764756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212</TotalTime>
  <Words>256</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Century Gothic</vt:lpstr>
      <vt:lpstr>Google Sans</vt:lpstr>
      <vt:lpstr>Roboto</vt:lpstr>
      <vt:lpstr>Segoe UI</vt:lpstr>
      <vt:lpstr>Wingdings 3</vt:lpstr>
      <vt:lpstr>Ion</vt:lpstr>
      <vt:lpstr>Love,Lift,Lead our kids into the future.</vt:lpstr>
      <vt:lpstr>Refuge mentoring program</vt:lpstr>
      <vt:lpstr>Our mission</vt:lpstr>
      <vt:lpstr>Mentor Group Values</vt:lpstr>
      <vt:lpstr>Refuge mentor team sign up sheet</vt:lpstr>
      <vt:lpstr>Refuge Mentoring opportunities </vt:lpstr>
      <vt:lpstr>Refuge vision and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Love,Lift,Lead our kids into the future.</dc:title>
  <dc:creator>Brian Wilson</dc:creator>
  <cp:lastModifiedBy>Brian Wilson</cp:lastModifiedBy>
  <cp:revision>19</cp:revision>
  <dcterms:created xsi:type="dcterms:W3CDTF">2021-06-07T23:36:35Z</dcterms:created>
  <dcterms:modified xsi:type="dcterms:W3CDTF">2021-06-09T19:51:44Z</dcterms:modified>
</cp:coreProperties>
</file>